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70" r:id="rId12"/>
    <p:sldId id="265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58E3"/>
    <a:srgbClr val="FF0066"/>
    <a:srgbClr val="FFEFFD"/>
    <a:srgbClr val="FDB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7200" dirty="0" smtClean="0">
                <a:solidFill>
                  <a:srgbClr val="FA58E3"/>
                </a:solidFill>
                <a:latin typeface="Comic Sans MS" panose="030F0702030302020204" pitchFamily="66" charset="0"/>
              </a:rPr>
              <a:t>Föld napja 2020.</a:t>
            </a:r>
            <a:r>
              <a:rPr lang="hu-HU" sz="7200" dirty="0" smtClean="0">
                <a:latin typeface="Comic Sans MS" panose="030F0702030302020204" pitchFamily="66" charset="0"/>
              </a:rPr>
              <a:t> </a:t>
            </a:r>
            <a:endParaRPr lang="hu-HU" sz="7200" dirty="0">
              <a:latin typeface="Comic Sans MS" panose="030F0702030302020204" pitchFamily="66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76424" y="3629748"/>
            <a:ext cx="8791575" cy="1655762"/>
          </a:xfrm>
        </p:spPr>
        <p:txBody>
          <a:bodyPr>
            <a:normAutofit lnSpcReduction="10000"/>
          </a:bodyPr>
          <a:lstStyle/>
          <a:p>
            <a:pPr algn="ctr"/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A Székesfehérvári </a:t>
            </a:r>
            <a:r>
              <a:rPr lang="hu-HU" sz="2800" dirty="0" err="1" smtClean="0">
                <a:solidFill>
                  <a:schemeClr val="tx2">
                    <a:lumMod val="75000"/>
                  </a:schemeClr>
                </a:solidFill>
              </a:rPr>
              <a:t>munkácsy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2800" dirty="0" err="1" smtClean="0">
                <a:solidFill>
                  <a:schemeClr val="tx2">
                    <a:lumMod val="75000"/>
                  </a:schemeClr>
                </a:solidFill>
              </a:rPr>
              <a:t>mihály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 általános iskola </a:t>
            </a:r>
          </a:p>
          <a:p>
            <a:pPr algn="ctr"/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6. B osztályának gondolatai</a:t>
            </a:r>
          </a:p>
          <a:p>
            <a:pPr algn="ctr"/>
            <a:endParaRPr lang="hu-HU" dirty="0">
              <a:solidFill>
                <a:srgbClr val="FFEFF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48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563737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79418"/>
            <a:ext cx="9905999" cy="42117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effectLst/>
                <a:latin typeface="Baskerville Old Face" panose="02020602080505020303" pitchFamily="18" charset="0"/>
              </a:rPr>
              <a:t>„A </a:t>
            </a:r>
            <a:r>
              <a:rPr lang="hu-HU" dirty="0">
                <a:effectLst/>
                <a:latin typeface="Baskerville Old Face" panose="02020602080505020303" pitchFamily="18" charset="0"/>
              </a:rPr>
              <a:t>természeti erőforrásokból (termőföld, víz, levegő) túl </a:t>
            </a:r>
            <a:r>
              <a:rPr lang="hu-HU" dirty="0" smtClean="0">
                <a:effectLst/>
                <a:latin typeface="Baskerville Old Face" panose="02020602080505020303" pitchFamily="18" charset="0"/>
              </a:rPr>
              <a:t>sokat használ </a:t>
            </a:r>
            <a:r>
              <a:rPr lang="hu-HU" dirty="0">
                <a:effectLst/>
                <a:latin typeface="Baskerville Old Face" panose="02020602080505020303" pitchFamily="18" charset="0"/>
              </a:rPr>
              <a:t>az ember. Több embernek kéne </a:t>
            </a:r>
            <a:r>
              <a:rPr lang="hu-HU" dirty="0" smtClean="0">
                <a:effectLst/>
                <a:latin typeface="Baskerville Old Face" panose="02020602080505020303" pitchFamily="18" charset="0"/>
              </a:rPr>
              <a:t>tömegközlekedést, biciklit </a:t>
            </a:r>
            <a:r>
              <a:rPr lang="hu-HU" dirty="0">
                <a:effectLst/>
                <a:latin typeface="Baskerville Old Face" panose="02020602080505020303" pitchFamily="18" charset="0"/>
              </a:rPr>
              <a:t>használnia. Csak azt kell </a:t>
            </a:r>
            <a:r>
              <a:rPr lang="hu-HU" dirty="0" smtClean="0">
                <a:effectLst/>
                <a:latin typeface="Baskerville Old Face" panose="02020602080505020303" pitchFamily="18" charset="0"/>
              </a:rPr>
              <a:t>megvásárolnunk amire szükségünk </a:t>
            </a:r>
            <a:r>
              <a:rPr lang="hu-HU" dirty="0">
                <a:effectLst/>
                <a:latin typeface="Baskerville Old Face" panose="02020602080505020303" pitchFamily="18" charset="0"/>
              </a:rPr>
              <a:t>van</a:t>
            </a:r>
            <a:r>
              <a:rPr lang="hu-HU" dirty="0" smtClean="0">
                <a:effectLst/>
                <a:latin typeface="Baskerville Old Face" panose="02020602080505020303" pitchFamily="18" charset="0"/>
              </a:rPr>
              <a:t>.”</a:t>
            </a:r>
          </a:p>
          <a:p>
            <a:pPr marL="0" indent="0">
              <a:buNone/>
            </a:pPr>
            <a:r>
              <a:rPr lang="hu-HU" dirty="0">
                <a:effectLst/>
                <a:latin typeface="Baskerville Old Face" panose="02020602080505020303" pitchFamily="18" charset="0"/>
              </a:rPr>
              <a:t> </a:t>
            </a:r>
            <a:r>
              <a:rPr lang="hu-HU" dirty="0" smtClean="0">
                <a:effectLst/>
                <a:latin typeface="Baskerville Old Face" panose="02020602080505020303" pitchFamily="18" charset="0"/>
              </a:rPr>
              <a:t>                                                                                (Farkas Viki)</a:t>
            </a:r>
          </a:p>
          <a:p>
            <a:pPr marL="0" indent="0">
              <a:buNone/>
            </a:pPr>
            <a:r>
              <a:rPr lang="hu-HU" dirty="0" smtClean="0">
                <a:effectLst/>
                <a:latin typeface="Century Gothic" panose="020B0502020202020204" pitchFamily="34" charset="0"/>
              </a:rPr>
              <a:t>„Az </a:t>
            </a:r>
            <a:r>
              <a:rPr lang="hu-HU" dirty="0">
                <a:effectLst/>
                <a:latin typeface="Century Gothic" panose="020B0502020202020204" pitchFamily="34" charset="0"/>
              </a:rPr>
              <a:t>emberek nagy része nagyon sokat pazarol, és ezen változtatni kell. Mert minél többet </a:t>
            </a:r>
            <a:r>
              <a:rPr lang="hu-HU" dirty="0" err="1">
                <a:effectLst/>
                <a:latin typeface="Century Gothic" panose="020B0502020202020204" pitchFamily="34" charset="0"/>
              </a:rPr>
              <a:t>pazarlunk</a:t>
            </a:r>
            <a:r>
              <a:rPr lang="hu-HU" dirty="0">
                <a:effectLst/>
                <a:latin typeface="Century Gothic" panose="020B0502020202020204" pitchFamily="34" charset="0"/>
              </a:rPr>
              <a:t>, annál rosszabb lesz</a:t>
            </a:r>
            <a:r>
              <a:rPr lang="hu-HU" dirty="0" smtClean="0">
                <a:effectLst/>
                <a:latin typeface="Century Gothic" panose="020B0502020202020204" pitchFamily="34" charset="0"/>
              </a:rPr>
              <a:t>.”</a:t>
            </a:r>
          </a:p>
          <a:p>
            <a:pPr marL="0" indent="0">
              <a:buNone/>
            </a:pPr>
            <a:r>
              <a:rPr lang="hu-HU" dirty="0">
                <a:effectLst/>
                <a:latin typeface="Century Gothic" panose="020B0502020202020204" pitchFamily="34" charset="0"/>
              </a:rPr>
              <a:t> </a:t>
            </a:r>
            <a:r>
              <a:rPr lang="hu-HU" dirty="0" smtClean="0">
                <a:effectLst/>
                <a:latin typeface="Century Gothic" panose="020B0502020202020204" pitchFamily="34" charset="0"/>
              </a:rPr>
              <a:t>                                                                        (Szederkényi Márti)</a:t>
            </a:r>
            <a:endParaRPr lang="hu-HU" dirty="0">
              <a:effectLst/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hu-H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545264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782618"/>
            <a:ext cx="9905999" cy="4008583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effectLst/>
              </a:rPr>
              <a:t>„Ha </a:t>
            </a:r>
            <a:r>
              <a:rPr lang="hu-HU" dirty="0">
                <a:effectLst/>
              </a:rPr>
              <a:t>a Föld erőforrásai a túlfogyasztás következtében nem tudnak megújulni, akkor a tartalékok kimerülnek. A természeti tőke még rendelkezésre áll, de az extrém időjárási jelenségek és a biológiai sokféleség csökkenése azt jelzi, hogy minden évben túlhasználjuk a Földet. </a:t>
            </a:r>
            <a:r>
              <a:rPr lang="hu-HU" i="1" dirty="0">
                <a:effectLst/>
              </a:rPr>
              <a:t>Az emberek abból élnek, amit a természet nyújt számukra</a:t>
            </a:r>
            <a:r>
              <a:rPr lang="hu-HU" dirty="0">
                <a:effectLst/>
              </a:rPr>
              <a:t>, ezért fontos, hogy </a:t>
            </a:r>
            <a:r>
              <a:rPr lang="hu-HU" i="1" dirty="0">
                <a:solidFill>
                  <a:srgbClr val="FF0066"/>
                </a:solidFill>
                <a:effectLst/>
              </a:rPr>
              <a:t>a javulás érdekében tegyen lépéseket az egész </a:t>
            </a:r>
            <a:r>
              <a:rPr lang="hu-HU" i="1" dirty="0" err="1">
                <a:solidFill>
                  <a:srgbClr val="FF0066"/>
                </a:solidFill>
                <a:effectLst/>
              </a:rPr>
              <a:t>világ,mert</a:t>
            </a:r>
            <a:r>
              <a:rPr lang="hu-HU" i="1" dirty="0">
                <a:solidFill>
                  <a:srgbClr val="FF0066"/>
                </a:solidFill>
                <a:effectLst/>
              </a:rPr>
              <a:t> nincs még egy bolygónk, aminek az erőforrásait használni tudnánk</a:t>
            </a:r>
            <a:r>
              <a:rPr lang="hu-HU" dirty="0" smtClean="0">
                <a:solidFill>
                  <a:srgbClr val="FF0066"/>
                </a:solidFill>
                <a:effectLst/>
              </a:rPr>
              <a:t>.” </a:t>
            </a:r>
            <a:r>
              <a:rPr lang="hu-HU" dirty="0" smtClean="0">
                <a:effectLst/>
              </a:rPr>
              <a:t> </a:t>
            </a:r>
          </a:p>
          <a:p>
            <a:pPr marL="0" indent="0">
              <a:buNone/>
            </a:pPr>
            <a:r>
              <a:rPr lang="hu-HU" dirty="0">
                <a:effectLst/>
              </a:rPr>
              <a:t> </a:t>
            </a:r>
            <a:r>
              <a:rPr lang="hu-HU" dirty="0" smtClean="0">
                <a:effectLst/>
              </a:rPr>
              <a:t>                                                                      (Szalay Tamás)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707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2000" dirty="0" smtClean="0">
                <a:effectLst/>
                <a:latin typeface="Arial Black" panose="020B0A04020102020204" pitchFamily="34" charset="0"/>
              </a:rPr>
              <a:t>„Minél </a:t>
            </a:r>
            <a:r>
              <a:rPr lang="hu-HU" sz="2000" dirty="0">
                <a:effectLst/>
                <a:latin typeface="Arial Black" panose="020B0A04020102020204" pitchFamily="34" charset="0"/>
              </a:rPr>
              <a:t>hamarabb elhasználjuk mi magyarok a Föld adottságait annál rosszabb lesz</a:t>
            </a:r>
            <a:r>
              <a:rPr lang="hu-HU" sz="2000" dirty="0" smtClean="0">
                <a:effectLst/>
                <a:latin typeface="Arial Black" panose="020B0A04020102020204" pitchFamily="34" charset="0"/>
              </a:rPr>
              <a:t>.” 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Arial Black" panose="020B0A04020102020204" pitchFamily="34" charset="0"/>
              </a:rPr>
              <a:t> </a:t>
            </a:r>
            <a:r>
              <a:rPr lang="hu-HU" sz="2000" dirty="0" smtClean="0">
                <a:effectLst/>
                <a:latin typeface="Arial Black" panose="020B0A04020102020204" pitchFamily="34" charset="0"/>
              </a:rPr>
              <a:t>                                                                 (Szemán Milán)</a:t>
            </a:r>
          </a:p>
          <a:p>
            <a:pPr marL="0" indent="0">
              <a:buNone/>
            </a:pPr>
            <a:r>
              <a:rPr lang="hu-HU" sz="2000" dirty="0" smtClean="0">
                <a:effectLst/>
                <a:latin typeface="Comic Sans MS" panose="030F0702030302020204" pitchFamily="66" charset="0"/>
              </a:rPr>
              <a:t>„Megdöbbentő </a:t>
            </a:r>
            <a:r>
              <a:rPr lang="hu-HU" sz="2000" dirty="0">
                <a:effectLst/>
                <a:latin typeface="Comic Sans MS" panose="030F0702030302020204" pitchFamily="66" charset="0"/>
              </a:rPr>
              <a:t>volt, hogy van olyan ország, ahol már februártól túlfogyasztanak. Mindhárom tesztet megírtam, amiből kiderült, hogy lehetne spórolni a Földnek. Sokat megtudtam a családom fogyasztásáról is. </a:t>
            </a:r>
            <a:r>
              <a:rPr lang="hu-HU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1,34 Földre lenne szükségünk, de csak egy van</a:t>
            </a:r>
            <a:r>
              <a:rPr lang="hu-HU" sz="20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!” </a:t>
            </a:r>
          </a:p>
          <a:p>
            <a:pPr marL="0" indent="0">
              <a:buNone/>
            </a:pPr>
            <a:r>
              <a:rPr lang="hu-HU" sz="2000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                                                                        </a:t>
            </a:r>
            <a:r>
              <a:rPr lang="hu-HU" sz="2000" dirty="0" smtClean="0">
                <a:effectLst/>
                <a:latin typeface="Comic Sans MS" panose="030F0702030302020204" pitchFamily="66" charset="0"/>
              </a:rPr>
              <a:t>(Lucza Mátyás)</a:t>
            </a:r>
            <a:endParaRPr lang="hu-HU" sz="200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>
              <a:effectLst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1699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757496" cy="1062500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>
                <a:effectLst/>
              </a:rPr>
              <a:t>„</a:t>
            </a:r>
            <a:r>
              <a:rPr lang="hu-HU" dirty="0">
                <a:effectLst/>
                <a:latin typeface="Comic Sans MS" panose="030F0702030302020204" pitchFamily="66" charset="0"/>
              </a:rPr>
              <a:t>A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z </a:t>
            </a:r>
            <a:r>
              <a:rPr lang="hu-HU" dirty="0">
                <a:effectLst/>
                <a:latin typeface="Comic Sans MS" panose="030F0702030302020204" pitchFamily="66" charset="0"/>
              </a:rPr>
              <a:t>adatok alapján a világ túl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sokat fogyaszt</a:t>
            </a:r>
            <a:r>
              <a:rPr lang="hu-HU" dirty="0">
                <a:effectLst/>
                <a:latin typeface="Comic Sans MS" panose="030F0702030302020204" pitchFamily="66" charset="0"/>
              </a:rPr>
              <a:t>, szemetel, szennyezi a környezetet.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Ezzel kihasználja </a:t>
            </a:r>
            <a:r>
              <a:rPr lang="hu-HU" dirty="0">
                <a:effectLst/>
                <a:latin typeface="Comic Sans MS" panose="030F0702030302020204" pitchFamily="66" charset="0"/>
              </a:rPr>
              <a:t>a Föld kincseit, forrásait. Ha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egyénileg mindannyian </a:t>
            </a:r>
            <a:r>
              <a:rPr lang="hu-HU" dirty="0">
                <a:effectLst/>
                <a:latin typeface="Comic Sans MS" panose="030F0702030302020204" pitchFamily="66" charset="0"/>
              </a:rPr>
              <a:t>a világon odafigyelnénk erre,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nem terhelnénk </a:t>
            </a:r>
            <a:r>
              <a:rPr lang="hu-HU" dirty="0">
                <a:effectLst/>
                <a:latin typeface="Comic Sans MS" panose="030F0702030302020204" pitchFamily="66" charset="0"/>
              </a:rPr>
              <a:t>túl a Föld adta lehetőségeket.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Tisztább lenne </a:t>
            </a:r>
            <a:r>
              <a:rPr lang="hu-HU" dirty="0">
                <a:effectLst/>
                <a:latin typeface="Comic Sans MS" panose="030F0702030302020204" pitchFamily="66" charset="0"/>
              </a:rPr>
              <a:t>a levegő, a vizek kevésbé szennyezettek,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az állatok </a:t>
            </a:r>
            <a:r>
              <a:rPr lang="hu-HU" dirty="0">
                <a:effectLst/>
                <a:latin typeface="Comic Sans MS" panose="030F0702030302020204" pitchFamily="66" charset="0"/>
              </a:rPr>
              <a:t>élőhelyei nem lennének veszélyben.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Nem tűnnének </a:t>
            </a:r>
            <a:r>
              <a:rPr lang="hu-HU" dirty="0">
                <a:effectLst/>
                <a:latin typeface="Comic Sans MS" panose="030F0702030302020204" pitchFamily="66" charset="0"/>
              </a:rPr>
              <a:t>el a növény és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állatfajok. </a:t>
            </a:r>
            <a:r>
              <a:rPr lang="hu-HU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ÖSSZEFOGÁSSAL </a:t>
            </a:r>
            <a:r>
              <a:rPr lang="hu-HU" dirty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VAN ESÉLYÜNK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.”                  ( Jakab Lili)</a:t>
            </a:r>
            <a:endParaRPr lang="hu-HU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1391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54545" y="295564"/>
            <a:ext cx="9892866" cy="1533236"/>
          </a:xfrm>
        </p:spPr>
        <p:txBody>
          <a:bodyPr>
            <a:normAutofit fontScale="90000"/>
          </a:bodyPr>
          <a:lstStyle/>
          <a:p>
            <a:r>
              <a:rPr lang="hu-HU" u="sng" dirty="0" smtClean="0"/>
              <a:t>A 6. b Feladata: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err="1" smtClean="0"/>
              <a:t>számítsd</a:t>
            </a:r>
            <a:r>
              <a:rPr lang="hu-HU" dirty="0" smtClean="0"/>
              <a:t> ki az ökológiai lábnyomod koronavírus előtt és után!</a:t>
            </a:r>
            <a:br>
              <a:rPr lang="hu-HU" dirty="0" smtClean="0"/>
            </a:br>
            <a:r>
              <a:rPr lang="hu-HU" sz="1800" dirty="0" smtClean="0"/>
              <a:t>(Az adatokat név nélkül közöljük személyes adatok miatt.)</a:t>
            </a:r>
            <a:endParaRPr lang="hu-HU" sz="1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49344"/>
              </p:ext>
            </p:extLst>
          </p:nvPr>
        </p:nvGraphicFramePr>
        <p:xfrm>
          <a:off x="2096655" y="1985821"/>
          <a:ext cx="6668654" cy="4738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7991">
                  <a:extLst>
                    <a:ext uri="{9D8B030D-6E8A-4147-A177-3AD203B41FA5}">
                      <a16:colId xmlns:a16="http://schemas.microsoft.com/office/drawing/2014/main" val="719341110"/>
                    </a:ext>
                  </a:extLst>
                </a:gridCol>
                <a:gridCol w="3350663">
                  <a:extLst>
                    <a:ext uri="{9D8B030D-6E8A-4147-A177-3AD203B41FA5}">
                      <a16:colId xmlns:a16="http://schemas.microsoft.com/office/drawing/2014/main" val="1606864932"/>
                    </a:ext>
                  </a:extLst>
                </a:gridCol>
              </a:tblGrid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Koronavírus előtt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Koronavírus után</a:t>
                      </a:r>
                      <a:endParaRPr lang="hu-H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8459413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1, 42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2, 22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6620404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2, 5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2, 8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5948108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1, 97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3466891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1, 65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1, 69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6858384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4, 11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3, 7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0956532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5, 24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0290919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2, 7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2548951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1, 31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1, 1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4730676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1, 34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1, 69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211958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4, 3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3, 76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912276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0231662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3, 2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2, 7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745074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2, 04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1, 93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3493640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2, 09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2, 2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372455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1, 71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1, 53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2633530"/>
                  </a:ext>
                </a:extLst>
              </a:tr>
              <a:tr h="2787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2, 7</a:t>
                      </a:r>
                      <a:endParaRPr lang="hu-H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2, 9</a:t>
                      </a:r>
                      <a:endParaRPr lang="hu-H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77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621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10025351" cy="748464"/>
          </a:xfrm>
        </p:spPr>
        <p:txBody>
          <a:bodyPr>
            <a:normAutofit fontScale="90000"/>
          </a:bodyPr>
          <a:lstStyle/>
          <a:p>
            <a:r>
              <a:rPr lang="hu-HU" sz="4400" dirty="0" smtClean="0">
                <a:solidFill>
                  <a:srgbClr val="FFFF00"/>
                </a:solidFill>
              </a:rPr>
              <a:t/>
            </a:r>
            <a:br>
              <a:rPr lang="hu-HU" sz="4400" dirty="0" smtClean="0">
                <a:solidFill>
                  <a:srgbClr val="FFFF00"/>
                </a:solidFill>
              </a:rPr>
            </a:br>
            <a:r>
              <a:rPr lang="hu-HU" sz="4400" dirty="0" smtClean="0">
                <a:solidFill>
                  <a:srgbClr val="FFFF00"/>
                </a:solidFill>
              </a:rPr>
              <a:t>Magyarázatok</a:t>
            </a:r>
            <a:r>
              <a:rPr lang="hu-HU" sz="2200" u="sng" dirty="0" smtClean="0"/>
              <a:t/>
            </a:r>
            <a:br>
              <a:rPr lang="hu-HU" sz="2200" u="sng" dirty="0" smtClean="0"/>
            </a:br>
            <a:r>
              <a:rPr lang="hu-HU" dirty="0">
                <a:sym typeface="Wingdings" panose="05000000000000000000" pitchFamily="2" charset="2"/>
              </a:rPr>
              <a:t/>
            </a:r>
            <a:br>
              <a:rPr lang="hu-HU" dirty="0">
                <a:sym typeface="Wingdings" panose="05000000000000000000" pitchFamily="2" charset="2"/>
              </a:rPr>
            </a:b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2" y="1533236"/>
            <a:ext cx="9905999" cy="4257965"/>
          </a:xfrm>
        </p:spPr>
        <p:txBody>
          <a:bodyPr/>
          <a:lstStyle/>
          <a:p>
            <a:r>
              <a:rPr lang="hu-HU" dirty="0"/>
              <a:t>t</a:t>
            </a:r>
            <a:r>
              <a:rPr lang="hu-HU" dirty="0" smtClean="0"/>
              <a:t>öbbet utazunk autóval, mivel tömegközlekedéssel nem ajánlott,</a:t>
            </a:r>
          </a:p>
          <a:p>
            <a:r>
              <a:rPr lang="hu-HU" dirty="0"/>
              <a:t>m</a:t>
            </a:r>
            <a:r>
              <a:rPr lang="hu-HU" dirty="0" smtClean="0"/>
              <a:t>ásképp számoljuk az ennivalót (tudatosabban),</a:t>
            </a:r>
          </a:p>
          <a:p>
            <a:r>
              <a:rPr lang="hu-HU" dirty="0" smtClean="0"/>
              <a:t>Valószínűleg </a:t>
            </a:r>
            <a:r>
              <a:rPr lang="hu-HU" dirty="0" smtClean="0">
                <a:solidFill>
                  <a:srgbClr val="FF0000"/>
                </a:solidFill>
              </a:rPr>
              <a:t>globálisan csökkent az országok, a világ ökológiai lábnyoma,</a:t>
            </a:r>
            <a:endParaRPr lang="hu-HU" dirty="0" smtClean="0"/>
          </a:p>
          <a:p>
            <a:r>
              <a:rPr lang="hu-HU" dirty="0"/>
              <a:t>n</a:t>
            </a:r>
            <a:r>
              <a:rPr lang="hu-HU" dirty="0" smtClean="0"/>
              <a:t>agy cégek nagy lábnyomot hagynak, </a:t>
            </a:r>
          </a:p>
          <a:p>
            <a:r>
              <a:rPr lang="hu-HU" dirty="0"/>
              <a:t>d</a:t>
            </a:r>
            <a:r>
              <a:rPr lang="hu-HU" dirty="0" smtClean="0"/>
              <a:t>e most nem a cégek adják az ökológiai lábnyom nagy részét, hanem a lakosság,</a:t>
            </a:r>
          </a:p>
          <a:p>
            <a:r>
              <a:rPr lang="hu-HU" dirty="0"/>
              <a:t>a</a:t>
            </a:r>
            <a:r>
              <a:rPr lang="hu-HU" dirty="0" smtClean="0"/>
              <a:t>z étel, a mosás, a közlekedés, fűtés, légkondi továbbra is igényünk, ezt most mi biztosítjuk magunknak, személyesen tapasztaljuk. </a:t>
            </a:r>
          </a:p>
          <a:p>
            <a:endParaRPr lang="hu-HU" dirty="0" smtClean="0"/>
          </a:p>
          <a:p>
            <a:endParaRPr lang="hu-HU" dirty="0" smtClean="0">
              <a:solidFill>
                <a:srgbClr val="FF0000"/>
              </a:solidFill>
            </a:endParaRPr>
          </a:p>
          <a:p>
            <a:endParaRPr lang="hu-H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28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hu-HU" dirty="0" smtClean="0">
                <a:solidFill>
                  <a:srgbClr val="FF0066"/>
                </a:solidFill>
              </a:rPr>
              <a:t>A jövő…</a:t>
            </a:r>
            <a:endParaRPr lang="hu-HU" dirty="0">
              <a:solidFill>
                <a:srgbClr val="FF0066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2032000"/>
            <a:ext cx="9905998" cy="3759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dirty="0" smtClean="0"/>
              <a:t>Egy kis időre a Föld föllélegzett…</a:t>
            </a:r>
          </a:p>
          <a:p>
            <a:pPr marL="0" indent="0">
              <a:buNone/>
            </a:pPr>
            <a:r>
              <a:rPr lang="hu-HU" sz="2800" dirty="0" smtClean="0"/>
              <a:t>Sajnos várhatóan visszaáll a globálisan magas ökológia lábnyom…</a:t>
            </a:r>
          </a:p>
          <a:p>
            <a:pPr marL="0" indent="0">
              <a:buNone/>
            </a:pPr>
            <a:r>
              <a:rPr lang="hu-HU" sz="2800" dirty="0" smtClean="0"/>
              <a:t>Vagy…</a:t>
            </a:r>
          </a:p>
          <a:p>
            <a:pPr marL="0" indent="0">
              <a:buNone/>
            </a:pPr>
            <a:r>
              <a:rPr lang="hu-HU" dirty="0" smtClean="0"/>
              <a:t>				</a:t>
            </a:r>
            <a:r>
              <a:rPr lang="hu-HU" sz="9600" dirty="0" smtClean="0">
                <a:solidFill>
                  <a:srgbClr val="FF0066"/>
                </a:solidFill>
              </a:rPr>
              <a:t>	</a:t>
            </a:r>
            <a:r>
              <a:rPr lang="hu-HU" sz="9600" dirty="0" smtClean="0">
                <a:solidFill>
                  <a:srgbClr val="FF0000"/>
                </a:solidFill>
              </a:rPr>
              <a:t>?</a:t>
            </a:r>
            <a:endParaRPr lang="hu-H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85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10800000" flipV="1">
            <a:off x="1141413" y="572797"/>
            <a:ext cx="8750732" cy="923493"/>
          </a:xfrm>
        </p:spPr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/>
            </a:r>
            <a:br>
              <a:rPr lang="hu-HU" dirty="0" smtClean="0">
                <a:solidFill>
                  <a:srgbClr val="FF0000"/>
                </a:solidFill>
              </a:rPr>
            </a:br>
            <a:r>
              <a:rPr lang="hu-HU" dirty="0" smtClean="0">
                <a:solidFill>
                  <a:srgbClr val="FF0000"/>
                </a:solidFill>
              </a:rPr>
              <a:t>Adottságok</a:t>
            </a:r>
            <a:r>
              <a:rPr lang="hu-HU" dirty="0">
                <a:solidFill>
                  <a:srgbClr val="FF0000"/>
                </a:solidFill>
              </a:rPr>
              <a:t>:</a:t>
            </a:r>
            <a:br>
              <a:rPr lang="hu-HU" dirty="0">
                <a:solidFill>
                  <a:srgbClr val="FF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1256145"/>
            <a:ext cx="9905998" cy="4535056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Világjárvány</a:t>
            </a:r>
          </a:p>
          <a:p>
            <a:r>
              <a:rPr lang="hu-HU" dirty="0" smtClean="0"/>
              <a:t>Osztály létszáma: 	25 fő</a:t>
            </a:r>
          </a:p>
          <a:p>
            <a:r>
              <a:rPr lang="hu-HU" dirty="0" smtClean="0"/>
              <a:t>Életkor: 		12-13 év</a:t>
            </a:r>
          </a:p>
          <a:p>
            <a:r>
              <a:rPr lang="hu-HU" dirty="0" smtClean="0"/>
              <a:t>Érdeklődési kör: 	játék, játék és… labda (minden formában </a:t>
            </a:r>
            <a:r>
              <a:rPr lang="hu-HU" dirty="0" smtClean="0">
                <a:sym typeface="Wingdings" panose="05000000000000000000" pitchFamily="2" charset="2"/>
              </a:rPr>
              <a:t> )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Komolyság (1-5):	2 (-5)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Föld napja – faktor (1-5): 5 </a:t>
            </a:r>
            <a:r>
              <a:rPr lang="hu-HU" sz="5400" dirty="0" smtClean="0">
                <a:sym typeface="Wingdings" panose="05000000000000000000" pitchFamily="2" charset="2"/>
              </a:rPr>
              <a:t></a:t>
            </a:r>
            <a:endParaRPr lang="hu-HU" sz="5400" dirty="0" smtClean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9342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90209"/>
          </a:xfrm>
        </p:spPr>
        <p:txBody>
          <a:bodyPr/>
          <a:lstStyle/>
          <a:p>
            <a:r>
              <a:rPr lang="hu-HU" dirty="0" smtClean="0"/>
              <a:t>Ökológiai lábnyom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1921164"/>
            <a:ext cx="9905998" cy="387003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  <a:effectLst/>
              </a:rPr>
              <a:t>Azt mutatja </a:t>
            </a:r>
            <a:r>
              <a:rPr lang="hu-HU" dirty="0">
                <a:solidFill>
                  <a:srgbClr val="FF0000"/>
                </a:solidFill>
                <a:effectLst/>
              </a:rPr>
              <a:t>meg, mennyi ivóvízre, földterületre, tengervízre, energiára van szüksége valaminek vagy valakinek, hogy önmagát eltartsa és fenntartsa.</a:t>
            </a:r>
          </a:p>
          <a:p>
            <a:pPr marL="0" indent="0">
              <a:buNone/>
            </a:pPr>
            <a:r>
              <a:rPr lang="hu-HU" dirty="0">
                <a:effectLst/>
              </a:rPr>
              <a:t> </a:t>
            </a:r>
          </a:p>
          <a:p>
            <a:pPr marL="0" indent="0">
              <a:buNone/>
            </a:pPr>
            <a:r>
              <a:rPr lang="hu-HU" u="sng" dirty="0">
                <a:effectLst/>
              </a:rPr>
              <a:t>Mértékegysége</a:t>
            </a:r>
            <a:r>
              <a:rPr lang="hu-HU" dirty="0">
                <a:effectLst/>
              </a:rPr>
              <a:t>: </a:t>
            </a:r>
            <a:r>
              <a:rPr lang="hu-HU" dirty="0">
                <a:solidFill>
                  <a:srgbClr val="FF0000"/>
                </a:solidFill>
                <a:effectLst/>
              </a:rPr>
              <a:t>hektár (ha). </a:t>
            </a:r>
            <a:r>
              <a:rPr lang="hu-HU" dirty="0">
                <a:effectLst/>
              </a:rPr>
              <a:t>Ez a szám megmutatja, hogy milyen mértékben használjuk fel a Föld erőforrásait, segít a környezetvédőknek, kormányoknak a környezetvédelemben. </a:t>
            </a:r>
          </a:p>
          <a:p>
            <a:pPr marL="0" indent="0">
              <a:buNone/>
            </a:pPr>
            <a:r>
              <a:rPr lang="hu-HU" dirty="0">
                <a:effectLst/>
              </a:rPr>
              <a:t> </a:t>
            </a:r>
          </a:p>
          <a:p>
            <a:pPr marL="0" indent="0">
              <a:buNone/>
            </a:pPr>
            <a:r>
              <a:rPr lang="hu-HU" u="sng" dirty="0">
                <a:effectLst/>
              </a:rPr>
              <a:t>Kiszámítható:</a:t>
            </a:r>
            <a:r>
              <a:rPr lang="hu-HU" dirty="0">
                <a:effectLst/>
              </a:rPr>
              <a:t> egy emberre, embercsoportokra, régiókra, országokra, iparágakra, termékekre stb. A számolás után egy átlagszámot kaphatunk. A modellt folyamatosan finomítják, javítják.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51846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51460" cy="323591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4" name="Tartalom helye 3" descr="D:\MENTETT KÉPEK\Országonkénti+átlag+lábnyo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35" y="1246909"/>
            <a:ext cx="6871855" cy="45442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2161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r>
              <a:rPr lang="hu-HU" sz="2700" dirty="0" smtClean="0">
                <a:solidFill>
                  <a:srgbClr val="FF0000"/>
                </a:solidFill>
                <a:effectLst/>
              </a:rPr>
              <a:t>Ha </a:t>
            </a:r>
            <a:r>
              <a:rPr lang="hu-HU" sz="2700" dirty="0">
                <a:solidFill>
                  <a:srgbClr val="FF0000"/>
                </a:solidFill>
                <a:effectLst/>
              </a:rPr>
              <a:t>elfogyasztja a világ a lehetőségeit… ennyi Földre lenne szükségünk… </a:t>
            </a:r>
            <a:r>
              <a:rPr lang="hu-HU" b="1" dirty="0">
                <a:solidFill>
                  <a:srgbClr val="FF0000"/>
                </a:solidFill>
                <a:effectLst/>
              </a:rPr>
              <a:t>de egy Földünk van! Felelősek vagyunk érte… </a:t>
            </a:r>
            <a:r>
              <a:rPr lang="hu-HU" dirty="0">
                <a:solidFill>
                  <a:srgbClr val="FF0000"/>
                </a:solidFill>
                <a:effectLst/>
              </a:rPr>
              <a:t/>
            </a:r>
            <a:br>
              <a:rPr lang="hu-HU" dirty="0">
                <a:solidFill>
                  <a:srgbClr val="FF0000"/>
                </a:solidFill>
                <a:effectLst/>
              </a:rPr>
            </a:br>
            <a:r>
              <a:rPr lang="hu-HU" dirty="0">
                <a:effectLst/>
              </a:rPr>
              <a:t> </a:t>
            </a:r>
            <a:br>
              <a:rPr lang="hu-HU" dirty="0">
                <a:effectLst/>
              </a:rPr>
            </a:br>
            <a:endParaRPr lang="hu-HU" dirty="0"/>
          </a:p>
        </p:txBody>
      </p:sp>
      <p:pic>
        <p:nvPicPr>
          <p:cNvPr id="4" name="Tartalom helye 3" descr="D:\MENTETT KÉPEK\ökol. lábnyom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673" y="2623127"/>
            <a:ext cx="5024582" cy="2650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403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lang="hu-HU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r>
              <a:rPr lang="hu-HU" dirty="0" smtClean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Most </a:t>
            </a:r>
            <a:r>
              <a:rPr lang="hu-HU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  <a:t>elcsendesedett a Föld… </a:t>
            </a:r>
            <a:br>
              <a:rPr lang="hu-HU" dirty="0">
                <a:solidFill>
                  <a:srgbClr val="002060"/>
                </a:solidFill>
                <a:effectLst/>
                <a:latin typeface="Comic Sans MS" panose="030F0702030302020204" pitchFamily="66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effectLst/>
              </a:rPr>
              <a:t>Tudósok </a:t>
            </a:r>
            <a:r>
              <a:rPr lang="hu-HU" dirty="0">
                <a:effectLst/>
              </a:rPr>
              <a:t>szerint figyelmeztetést kapott a világ lakossága (főleg a fejlett országokban), hogy figyeljünk oda a Földre. </a:t>
            </a:r>
          </a:p>
          <a:p>
            <a:pPr marL="0" indent="0">
              <a:buNone/>
            </a:pPr>
            <a:r>
              <a:rPr lang="hu-HU" sz="4000" dirty="0" smtClean="0">
                <a:solidFill>
                  <a:srgbClr val="FF0000"/>
                </a:solidFill>
              </a:rPr>
              <a:t>          ???                                           ???</a:t>
            </a:r>
            <a:endParaRPr lang="hu-HU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4000" dirty="0" smtClean="0">
                <a:solidFill>
                  <a:srgbClr val="FF0000"/>
                </a:solidFill>
              </a:rPr>
              <a:t>                 </a:t>
            </a:r>
            <a:endParaRPr lang="hu-HU" sz="4000" dirty="0">
              <a:solidFill>
                <a:srgbClr val="FF0000"/>
              </a:solidFill>
            </a:endParaRPr>
          </a:p>
        </p:txBody>
      </p:sp>
      <p:pic>
        <p:nvPicPr>
          <p:cNvPr id="4" name="Kép 3" descr="D:\MENTETT KÉPEK\túlfogyasztás 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826" y="3524458"/>
            <a:ext cx="3359217" cy="2266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4310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b="1" dirty="0" smtClean="0">
                <a:effectLst/>
              </a:rPr>
              <a:t>Kérdés:         </a:t>
            </a:r>
            <a:r>
              <a:rPr lang="hu-HU" dirty="0" smtClean="0">
                <a:solidFill>
                  <a:srgbClr val="002060"/>
                </a:solidFill>
                <a:effectLst/>
              </a:rPr>
              <a:t>Mire következtetsz </a:t>
            </a:r>
            <a:r>
              <a:rPr lang="hu-HU" dirty="0">
                <a:solidFill>
                  <a:srgbClr val="002060"/>
                </a:solidFill>
                <a:effectLst/>
              </a:rPr>
              <a:t>a fentiekből? </a:t>
            </a:r>
            <a:r>
              <a:rPr lang="hu-HU" dirty="0" smtClean="0">
                <a:effectLst/>
              </a:rPr>
              <a:t/>
            </a:r>
            <a:br>
              <a:rPr lang="hu-HU" dirty="0" smtClean="0">
                <a:effectLst/>
              </a:rPr>
            </a:br>
            <a:r>
              <a:rPr lang="hu-HU" dirty="0">
                <a:effectLst/>
              </a:rPr>
              <a:t> </a:t>
            </a:r>
            <a:r>
              <a:rPr lang="hu-HU" dirty="0" smtClean="0">
                <a:effectLst/>
              </a:rPr>
              <a:t>        </a:t>
            </a:r>
            <a:r>
              <a:rPr lang="hu-HU" dirty="0" smtClean="0">
                <a:solidFill>
                  <a:srgbClr val="FF0000"/>
                </a:solidFill>
                <a:effectLst/>
              </a:rPr>
              <a:t>Olvassátok el a 6. b gondolatait!      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8430" y="2097088"/>
            <a:ext cx="9905999" cy="3541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>
                <a:effectLst/>
                <a:latin typeface="Comic Sans MS" panose="030F0702030302020204" pitchFamily="66" charset="0"/>
              </a:rPr>
              <a:t>„Ami történik/történt, mind magunknak köszönhetjük, nem figyelünk a Földre, egymásra, pedig az alap dolog lenne. Sokszor nem gondoljuk át, mit csinálunk. Pl. szemetelés, pazarlás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.”    </a:t>
            </a:r>
          </a:p>
          <a:p>
            <a:pPr marL="0" indent="0">
              <a:buNone/>
            </a:pPr>
            <a:r>
              <a:rPr lang="hu-HU" dirty="0">
                <a:effectLst/>
                <a:latin typeface="Comic Sans MS" panose="030F0702030302020204" pitchFamily="66" charset="0"/>
              </a:rPr>
              <a:t> 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                                                            (</a:t>
            </a:r>
            <a:r>
              <a:rPr lang="hu-HU" dirty="0" err="1" smtClean="0">
                <a:effectLst/>
                <a:latin typeface="Comic Sans MS" panose="030F0702030302020204" pitchFamily="66" charset="0"/>
              </a:rPr>
              <a:t>Mindenszki</a:t>
            </a:r>
            <a:r>
              <a:rPr lang="hu-HU" dirty="0" smtClean="0">
                <a:effectLst/>
                <a:latin typeface="Comic Sans MS" panose="030F0702030302020204" pitchFamily="66" charset="0"/>
              </a:rPr>
              <a:t> Elektra)</a:t>
            </a:r>
          </a:p>
          <a:p>
            <a:pPr marL="0" indent="0">
              <a:buNone/>
            </a:pPr>
            <a:r>
              <a:rPr lang="hu-HU" dirty="0" smtClean="0">
                <a:effectLst/>
              </a:rPr>
              <a:t>„Az </a:t>
            </a:r>
            <a:r>
              <a:rPr lang="hu-HU" dirty="0">
                <a:effectLst/>
              </a:rPr>
              <a:t>embereknek szerintem jobban oda kéne figyelni ezekre az “apróságokra”, mert</a:t>
            </a:r>
            <a:r>
              <a:rPr lang="hu-HU" b="1" dirty="0">
                <a:effectLst/>
              </a:rPr>
              <a:t> </a:t>
            </a:r>
            <a:r>
              <a:rPr lang="hu-HU" b="1" dirty="0">
                <a:solidFill>
                  <a:srgbClr val="FF0000"/>
                </a:solidFill>
                <a:effectLst/>
              </a:rPr>
              <a:t>minden lábnyom kitapos egy pillanatot a Föld életéből</a:t>
            </a:r>
            <a:r>
              <a:rPr lang="hu-HU" b="1" dirty="0" smtClean="0">
                <a:effectLst/>
              </a:rPr>
              <a:t>.” </a:t>
            </a:r>
          </a:p>
          <a:p>
            <a:pPr marL="0" indent="0">
              <a:buNone/>
            </a:pPr>
            <a:r>
              <a:rPr lang="hu-HU" b="1" dirty="0">
                <a:effectLst/>
              </a:rPr>
              <a:t> </a:t>
            </a:r>
            <a:r>
              <a:rPr lang="hu-HU" b="1" dirty="0" smtClean="0">
                <a:effectLst/>
              </a:rPr>
              <a:t>                                                                   (Mezei </a:t>
            </a:r>
            <a:r>
              <a:rPr lang="hu-HU" b="1" dirty="0" err="1" smtClean="0">
                <a:effectLst/>
              </a:rPr>
              <a:t>Barni</a:t>
            </a:r>
            <a:r>
              <a:rPr lang="hu-HU" b="1" dirty="0" smtClean="0">
                <a:effectLst/>
              </a:rPr>
              <a:t>)</a:t>
            </a:r>
            <a:endParaRPr lang="hu-HU" dirty="0">
              <a:effectLst/>
            </a:endParaRPr>
          </a:p>
          <a:p>
            <a:pPr marL="0" indent="0">
              <a:buNone/>
            </a:pPr>
            <a:endParaRPr lang="hu-HU" dirty="0">
              <a:effectLst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0878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544627"/>
            <a:ext cx="9905998" cy="822355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1413" y="1819564"/>
            <a:ext cx="9905999" cy="4110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 smtClean="0">
                <a:effectLst/>
                <a:latin typeface="Comic Sans MS" panose="030F0702030302020204" pitchFamily="66" charset="0"/>
                <a:cs typeface="Calibri" panose="020F0502020204030204" pitchFamily="34" charset="0"/>
              </a:rPr>
              <a:t>„A </a:t>
            </a:r>
            <a:r>
              <a:rPr lang="hu-HU" sz="2000" dirty="0">
                <a:effectLst/>
                <a:latin typeface="Comic Sans MS" panose="030F0702030302020204" pitchFamily="66" charset="0"/>
                <a:cs typeface="Calibri" panose="020F0502020204030204" pitchFamily="34" charset="0"/>
              </a:rPr>
              <a:t>kitartásod és egy-egy elejtett megjegyzésedből arra következtethetsz, hogy esetleg te is járhatsz a fentiekhez hasonló cipőben</a:t>
            </a:r>
            <a:r>
              <a:rPr lang="hu-HU" sz="2000" dirty="0" smtClean="0">
                <a:effectLst/>
                <a:latin typeface="Comic Sans MS" panose="030F0702030302020204" pitchFamily="66" charset="0"/>
                <a:cs typeface="Calibri" panose="020F0502020204030204" pitchFamily="34" charset="0"/>
              </a:rPr>
              <a:t>.”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      (</a:t>
            </a:r>
            <a:r>
              <a:rPr lang="hu-HU" sz="2000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Kohus</a:t>
            </a:r>
            <a:r>
              <a:rPr lang="hu-H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Dóri)</a:t>
            </a:r>
            <a:endParaRPr lang="hu-HU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hu-HU" sz="2000" dirty="0" smtClean="0">
                <a:effectLst/>
                <a:latin typeface="Castellar" panose="020A0402060406010301" pitchFamily="18" charset="0"/>
              </a:rPr>
              <a:t>„</a:t>
            </a:r>
            <a:r>
              <a:rPr lang="hu-H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Szerintem </a:t>
            </a:r>
            <a:r>
              <a:rPr lang="hu-H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fontos az ökológiai lábnyom, mert ha túl nagy, azzal rosszat teszünk a Földnek</a:t>
            </a:r>
            <a:r>
              <a:rPr lang="hu-H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.” 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hu-HU" sz="2000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				                  (Boros Bianka</a:t>
            </a:r>
            <a:r>
              <a:rPr lang="hu-HU" sz="2000" dirty="0" smtClean="0">
                <a:effectLst/>
                <a:latin typeface="Castellar" panose="020A0402060406010301" pitchFamily="18" charset="0"/>
              </a:rPr>
              <a:t>)</a:t>
            </a:r>
            <a:endParaRPr lang="hu-HU" sz="2000" dirty="0">
              <a:effectLst/>
              <a:latin typeface="Castellar" panose="020A0402060406010301" pitchFamily="18" charset="0"/>
            </a:endParaRPr>
          </a:p>
          <a:p>
            <a:pPr marL="0" indent="0">
              <a:buNone/>
            </a:pPr>
            <a:r>
              <a:rPr lang="hu-HU" sz="2000" dirty="0" smtClean="0">
                <a:effectLst/>
                <a:latin typeface="Arial Black" panose="020B0A04020102020204" pitchFamily="34" charset="0"/>
              </a:rPr>
              <a:t>„Arra </a:t>
            </a:r>
            <a:r>
              <a:rPr lang="hu-HU" sz="2000" dirty="0">
                <a:effectLst/>
                <a:latin typeface="Arial Black" panose="020B0A04020102020204" pitchFamily="34" charset="0"/>
              </a:rPr>
              <a:t>a következtetésre jutottam, hogy többet kellene használnom a</a:t>
            </a:r>
            <a:br>
              <a:rPr lang="hu-HU" sz="2000" dirty="0">
                <a:effectLst/>
                <a:latin typeface="Arial Black" panose="020B0A04020102020204" pitchFamily="34" charset="0"/>
              </a:rPr>
            </a:br>
            <a:r>
              <a:rPr lang="hu-HU" sz="2000" dirty="0">
                <a:effectLst/>
                <a:latin typeface="Arial Black" panose="020B0A04020102020204" pitchFamily="34" charset="0"/>
              </a:rPr>
              <a:t>tömegközlekedést amire sajnos most nincs lehetőségem</a:t>
            </a:r>
            <a:r>
              <a:rPr lang="hu-HU" sz="2000" dirty="0" smtClean="0">
                <a:effectLst/>
                <a:latin typeface="Arial Black" panose="020B0A04020102020204" pitchFamily="34" charset="0"/>
              </a:rPr>
              <a:t>.” </a:t>
            </a:r>
          </a:p>
          <a:p>
            <a:pPr marL="0" indent="0">
              <a:buNone/>
            </a:pPr>
            <a:r>
              <a:rPr lang="hu-HU" sz="2000" dirty="0">
                <a:effectLst/>
                <a:latin typeface="Arial Black" panose="020B0A04020102020204" pitchFamily="34" charset="0"/>
              </a:rPr>
              <a:t> </a:t>
            </a:r>
            <a:r>
              <a:rPr lang="hu-HU" sz="2000" dirty="0" smtClean="0">
                <a:effectLst/>
                <a:latin typeface="Arial Black" panose="020B0A04020102020204" pitchFamily="34" charset="0"/>
              </a:rPr>
              <a:t>                                                                  (</a:t>
            </a:r>
            <a:r>
              <a:rPr lang="hu-HU" sz="2000" dirty="0" err="1" smtClean="0">
                <a:effectLst/>
                <a:latin typeface="Arial Black" panose="020B0A04020102020204" pitchFamily="34" charset="0"/>
              </a:rPr>
              <a:t>Beler</a:t>
            </a:r>
            <a:r>
              <a:rPr lang="hu-HU" sz="2000" dirty="0" smtClean="0">
                <a:effectLst/>
                <a:latin typeface="Arial Black" panose="020B0A04020102020204" pitchFamily="34" charset="0"/>
              </a:rPr>
              <a:t> Bálint)</a:t>
            </a:r>
            <a:endParaRPr lang="hu-H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8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4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Azt gondolom, hogy sokkal tudatosabban kell élnünk, figyelnünk kell egymásra, a környezetünkre </a:t>
            </a:r>
            <a:r>
              <a:rPr lang="hu-HU" sz="240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és az </a:t>
            </a:r>
            <a:r>
              <a:rPr lang="hu-HU" sz="24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egyetlen Földünkre is. </a:t>
            </a:r>
            <a:r>
              <a:rPr lang="hu-HU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hu-HU" sz="2400" b="1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vészjelzéseket már leadta</a:t>
            </a:r>
            <a:r>
              <a:rPr lang="hu-HU" sz="24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r>
              <a:rPr lang="hu-HU" sz="2400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sz="2400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hu-HU" sz="2000" dirty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</a:t>
            </a:r>
            <a:r>
              <a:rPr lang="hu-HU" sz="2000" dirty="0" smtClean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(lendvai Patrik)</a:t>
            </a:r>
            <a:r>
              <a:rPr lang="hu-HU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hu-HU" sz="2000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hu-HU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i="1" dirty="0" smtClean="0">
                <a:effectLst/>
                <a:latin typeface="Berlin Sans FB" panose="020E0602020502020306" pitchFamily="34" charset="0"/>
              </a:rPr>
              <a:t>„Idő </a:t>
            </a:r>
            <a:r>
              <a:rPr lang="hu-HU" sz="2200" i="1" dirty="0">
                <a:effectLst/>
                <a:latin typeface="Berlin Sans FB" panose="020E0602020502020306" pitchFamily="34" charset="0"/>
              </a:rPr>
              <a:t>előtt kiszipolyozzuk a Földet</a:t>
            </a:r>
            <a:r>
              <a:rPr lang="hu-HU" sz="2200" i="1" dirty="0" smtClean="0">
                <a:effectLst/>
                <a:latin typeface="Berlin Sans FB" panose="020E0602020502020306" pitchFamily="34" charset="0"/>
              </a:rPr>
              <a:t>.”                              (</a:t>
            </a:r>
            <a:r>
              <a:rPr lang="hu-HU" sz="2200" i="1" dirty="0" err="1" smtClean="0">
                <a:effectLst/>
                <a:latin typeface="Berlin Sans FB" panose="020E0602020502020306" pitchFamily="34" charset="0"/>
              </a:rPr>
              <a:t>Tobak</a:t>
            </a:r>
            <a:r>
              <a:rPr lang="hu-HU" sz="2200" i="1" dirty="0" smtClean="0">
                <a:effectLst/>
                <a:latin typeface="Berlin Sans FB" panose="020E0602020502020306" pitchFamily="34" charset="0"/>
              </a:rPr>
              <a:t> Imola</a:t>
            </a:r>
            <a:r>
              <a:rPr lang="hu-HU" sz="2200" i="1" dirty="0" smtClean="0">
                <a:effectLst/>
              </a:rPr>
              <a:t>)</a:t>
            </a:r>
            <a:endParaRPr lang="hu-HU" sz="2200" i="1" dirty="0">
              <a:effectLst/>
            </a:endParaRPr>
          </a:p>
          <a:p>
            <a:pPr marL="0" indent="0">
              <a:buNone/>
            </a:pPr>
            <a:endParaRPr lang="hu-HU" sz="2200" dirty="0" smtClean="0"/>
          </a:p>
          <a:p>
            <a:pPr marL="0" indent="0">
              <a:buNone/>
            </a:pPr>
            <a:r>
              <a:rPr lang="hu-HU" sz="2200" dirty="0" smtClean="0">
                <a:effectLst/>
                <a:latin typeface="Comic Sans MS" panose="030F0702030302020204" pitchFamily="66" charset="0"/>
              </a:rPr>
              <a:t>„Koronavírus </a:t>
            </a:r>
            <a:r>
              <a:rPr lang="hu-HU" sz="2200" dirty="0">
                <a:effectLst/>
                <a:latin typeface="Comic Sans MS" panose="030F0702030302020204" pitchFamily="66" charset="0"/>
              </a:rPr>
              <a:t>alatt mindenki kevesebbet utazik, így a levegő tisztább lesz, a környezetünket segítjük ezzel</a:t>
            </a:r>
            <a:r>
              <a:rPr lang="hu-HU" sz="2200" dirty="0" smtClean="0">
                <a:effectLst/>
                <a:latin typeface="Comic Sans MS" panose="030F0702030302020204" pitchFamily="66" charset="0"/>
              </a:rPr>
              <a:t>.” </a:t>
            </a:r>
          </a:p>
          <a:p>
            <a:pPr marL="0" indent="0">
              <a:buNone/>
            </a:pPr>
            <a:r>
              <a:rPr lang="hu-HU" sz="2200" dirty="0">
                <a:effectLst/>
                <a:latin typeface="Comic Sans MS" panose="030F0702030302020204" pitchFamily="66" charset="0"/>
              </a:rPr>
              <a:t> </a:t>
            </a:r>
            <a:r>
              <a:rPr lang="hu-HU" sz="2200" dirty="0" smtClean="0">
                <a:effectLst/>
                <a:latin typeface="Comic Sans MS" panose="030F0702030302020204" pitchFamily="66" charset="0"/>
              </a:rPr>
              <a:t>                                                                        (</a:t>
            </a:r>
            <a:r>
              <a:rPr lang="hu-HU" sz="2200" dirty="0" err="1" smtClean="0">
                <a:effectLst/>
                <a:latin typeface="Comic Sans MS" panose="030F0702030302020204" pitchFamily="66" charset="0"/>
              </a:rPr>
              <a:t>Tolonits</a:t>
            </a:r>
            <a:r>
              <a:rPr lang="hu-HU" sz="2200" dirty="0" smtClean="0">
                <a:effectLst/>
                <a:latin typeface="Comic Sans MS" panose="030F0702030302020204" pitchFamily="66" charset="0"/>
              </a:rPr>
              <a:t> Balázs)</a:t>
            </a:r>
            <a:endParaRPr lang="hu-HU" sz="2200" dirty="0">
              <a:effectLst/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hu-HU" sz="2200" dirty="0" smtClean="0">
                <a:effectLst/>
              </a:rPr>
              <a:t>"</a:t>
            </a:r>
            <a:r>
              <a:rPr lang="hu-HU" sz="2200" dirty="0">
                <a:effectLst/>
              </a:rPr>
              <a:t>A homo sapiens évezredeken át ökológiai sorozatgyilkosként </a:t>
            </a:r>
            <a:r>
              <a:rPr lang="hu-HU" sz="2200" dirty="0" err="1" smtClean="0">
                <a:effectLst/>
              </a:rPr>
              <a:t>viselkedett;most</a:t>
            </a:r>
            <a:r>
              <a:rPr lang="hu-HU" sz="2200" dirty="0" smtClean="0">
                <a:effectLst/>
              </a:rPr>
              <a:t> </a:t>
            </a:r>
            <a:r>
              <a:rPr lang="hu-HU" sz="2200" dirty="0">
                <a:effectLst/>
              </a:rPr>
              <a:t>kezd átalakulni ökológiai </a:t>
            </a:r>
            <a:r>
              <a:rPr lang="hu-HU" sz="2200" dirty="0" smtClean="0">
                <a:effectLst/>
              </a:rPr>
              <a:t>tömeggyilkossá.”                          (Zelei Csongor)</a:t>
            </a:r>
            <a:endParaRPr lang="hu-HU" sz="2200" dirty="0">
              <a:effectLst/>
            </a:endParaRP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589051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Áramkör</Template>
  <TotalTime>90</TotalTime>
  <Words>774</Words>
  <Application>Microsoft Office PowerPoint</Application>
  <PresentationFormat>Szélesvásznú</PresentationFormat>
  <Paragraphs>98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30" baseType="lpstr">
      <vt:lpstr>Arial</vt:lpstr>
      <vt:lpstr>Arial Black</vt:lpstr>
      <vt:lpstr>Baskerville Old Face</vt:lpstr>
      <vt:lpstr>Berlin Sans FB</vt:lpstr>
      <vt:lpstr>Calibri</vt:lpstr>
      <vt:lpstr>Castellar</vt:lpstr>
      <vt:lpstr>Century Gothic</vt:lpstr>
      <vt:lpstr>Comic Sans MS</vt:lpstr>
      <vt:lpstr>Courier New</vt:lpstr>
      <vt:lpstr>Times New Roman</vt:lpstr>
      <vt:lpstr>Trebuchet MS</vt:lpstr>
      <vt:lpstr>Tw Cen MT</vt:lpstr>
      <vt:lpstr>Wingdings</vt:lpstr>
      <vt:lpstr>Áramkör</vt:lpstr>
      <vt:lpstr>Föld napja 2020. </vt:lpstr>
      <vt:lpstr> Adottságok: </vt:lpstr>
      <vt:lpstr>Ökológiai lábnyom</vt:lpstr>
      <vt:lpstr>PowerPoint-bemutató</vt:lpstr>
      <vt:lpstr>  Ha elfogyasztja a világ a lehetőségeit… ennyi Földre lenne szükségünk… de egy Földünk van! Felelősek vagyunk érte…    </vt:lpstr>
      <vt:lpstr> Most elcsendesedett a Föld…  </vt:lpstr>
      <vt:lpstr>Kérdés:         Mire következtetsz a fentiekből?           Olvassátok el a 6. b gondolatait!      </vt:lpstr>
      <vt:lpstr>PowerPoint-bemutató</vt:lpstr>
      <vt:lpstr>Azt gondolom, hogy sokkal tudatosabban kell élnünk, figyelnünk kell egymásra, a környezetünkre és az egyetlen Földünkre is. A vészjelzéseket már leadta…                                             (lendvai Patrik) </vt:lpstr>
      <vt:lpstr>PowerPoint-bemutató</vt:lpstr>
      <vt:lpstr>PowerPoint-bemutató</vt:lpstr>
      <vt:lpstr>PowerPoint-bemutató</vt:lpstr>
      <vt:lpstr>PowerPoint-bemutató</vt:lpstr>
      <vt:lpstr>A 6. b Feladata:  számítsd ki az ökológiai lábnyomod koronavírus előtt és után! (Az adatokat név nélkül közöljük személyes adatok miatt.)</vt:lpstr>
      <vt:lpstr> Magyarázatok  </vt:lpstr>
      <vt:lpstr>A jövő…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Föld napja 2020.</dc:title>
  <dc:creator>Szücs-Bogáthy Ildikó</dc:creator>
  <cp:lastModifiedBy>Tóth Péter</cp:lastModifiedBy>
  <cp:revision>15</cp:revision>
  <dcterms:created xsi:type="dcterms:W3CDTF">2020-04-23T18:00:14Z</dcterms:created>
  <dcterms:modified xsi:type="dcterms:W3CDTF">2020-04-27T08:06:38Z</dcterms:modified>
</cp:coreProperties>
</file>